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024" r:id="rId2"/>
    <p:sldId id="3147" r:id="rId3"/>
    <p:sldId id="3150" r:id="rId4"/>
    <p:sldId id="263" r:id="rId5"/>
    <p:sldId id="3031" r:id="rId6"/>
    <p:sldId id="3116" r:id="rId7"/>
    <p:sldId id="3142" r:id="rId8"/>
    <p:sldId id="3114" r:id="rId9"/>
    <p:sldId id="3113" r:id="rId10"/>
    <p:sldId id="3144" r:id="rId11"/>
    <p:sldId id="3151" r:id="rId12"/>
    <p:sldId id="3146" r:id="rId13"/>
    <p:sldId id="3153" r:id="rId14"/>
    <p:sldId id="3155" r:id="rId15"/>
    <p:sldId id="3156" r:id="rId16"/>
    <p:sldId id="3134" r:id="rId17"/>
    <p:sldId id="3158" r:id="rId18"/>
    <p:sldId id="3135" r:id="rId19"/>
    <p:sldId id="3162" r:id="rId20"/>
    <p:sldId id="3159" r:id="rId21"/>
    <p:sldId id="3137" r:id="rId22"/>
    <p:sldId id="3160" r:id="rId23"/>
    <p:sldId id="3138" r:id="rId24"/>
    <p:sldId id="3161" r:id="rId25"/>
    <p:sldId id="3140" r:id="rId26"/>
    <p:sldId id="3141" r:id="rId27"/>
    <p:sldId id="3115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5" autoAdjust="0"/>
    <p:restoredTop sz="76651" autoAdjust="0"/>
  </p:normalViewPr>
  <p:slideViewPr>
    <p:cSldViewPr snapToGrid="0">
      <p:cViewPr varScale="1">
        <p:scale>
          <a:sx n="117" d="100"/>
          <a:sy n="117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60DE-5A63-4A7D-9507-DDA5CC342AD3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51DEE-975D-4DE8-9229-C34DC29B3B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84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644529-B146-4157-9A6D-03B1271FDBB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587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09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31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774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8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69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804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Minecraft </a:t>
            </a:r>
            <a:r>
              <a:rPr lang="zh-TW" altLang="en-US"/>
              <a:t>我的世界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51DEE-975D-4DE8-9229-C34DC29B3B5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75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AAC28E-9E44-4ED6-BC44-8D0BBD86E5F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718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AAC28E-9E44-4ED6-BC44-8D0BBD86E5F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59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27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86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44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51DEE-975D-4DE8-9229-C34DC29B3B5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40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222B1-1B58-AD58-08A0-C97038B0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A94F92-2E17-CE32-25CF-CD2AF2711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788A3D-E5BF-B784-63C6-6CFF3FBE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EA435-9216-A9ED-C989-4859C711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03C4D-2220-45BD-EEDD-CC468362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29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06DEE-DE7C-2316-98CB-8E2F5286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A765D2-9CAC-05F3-7EDF-EC0DBB902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A9D5C-5962-670A-9DEE-3CEAF1CC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74C8D2-FC69-EFE6-A0AF-47BF0C5A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D47E9-D838-909C-7E00-3406B9E6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41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56B2BE-4873-07E3-4F1E-5531AE2F5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0F503E-3630-7BB7-63A6-EC86708DB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C0708C-2157-B73B-A075-4E711FA3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D7B05A-82AD-59BC-6B9C-8FC63BDD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2D7B87-4358-D971-EA71-7EE011E6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51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86210-5A2D-F814-C6F9-FB35DE2E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5F91B-69A5-6142-0EA9-1317D45D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D76C18-EA00-AF90-6299-45128959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031288-B5DC-F194-E61B-EB27F91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B8D3B-9C2E-B8EC-D337-8194DF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24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0960B-7B67-6827-8097-830998D3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A02B7-B506-AB6B-B8EB-997AE1DF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C54452-1EC4-2A1B-7DB5-6276485C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C51114-E962-B173-55D5-33803C3C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15CB33-F495-BE2B-3240-DA8070AD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48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ACD11-CC31-B048-7B1C-7730BB76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74E05-31A4-6D55-4AE0-CF4D59418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3A3F41-39AB-C1CB-EA5A-774F09F3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4FFC2D-76D3-89B6-B0DD-02C48AFC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29ED95-48B8-3DDA-8539-D79B07B8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182DB1-C7EC-A71A-1F6B-126A2B42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16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DDE36-599E-5E0A-437B-12D9C57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4BC7B-3C51-3662-8116-F23B4B4C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178161-F486-A98D-22D5-61CD31AFE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BAD2CF-9515-7307-F111-00175C8AD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2405D7E-58EC-A791-FDC5-AC82E6B7B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9BC6CF4-CCA1-0A3A-EFFD-69F9D532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D6CABE-7B78-4B05-7BD6-8F4C41BF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54DF93-E26F-786A-EE04-DB1303A3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06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53AC3-0213-EDEF-BFE9-E69E119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0D37DC-51F3-EE5E-5382-26E7FC56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EEA5F8-7888-9649-DED9-245CFC0C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1A9CBD-E389-2032-52BC-2E8A7D98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75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72E7B4-EC75-CEB4-BAD6-E40D9C2F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D96D25-D66E-CC1A-A9C1-6EF41E4D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F2DE5-1D20-A0A6-DD70-54490C84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35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F0292-F8D4-D14B-AFF5-3287BFF1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0D747-9E88-F7E4-5328-AA3B1810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0F6F8-4FE0-8674-733D-A365CE9FA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94903C-A004-9A97-CD66-057D5020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165B56-7A8E-3C37-A104-6B73F621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186F07-F4F9-8F61-F081-6A88F837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82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44E33-0634-B9FD-2CF3-963B01F9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BCF4B4C-EA68-63EA-C117-2DF5A4400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AC159D-5559-8304-14C4-38FAAC2E4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D6BE0C-33A9-99B6-CB21-18D9EA25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2CE11E-4101-BAFC-E041-8F5E38DC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7D94AD-8AD1-8B07-7B46-8347073F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64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C67E51-2FA3-763B-8BBF-67540940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5C3DDF-A565-7579-7A30-25D809AE5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B885BC-0E7A-84FD-B83E-2618CAAE0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AC99C-D50E-4E91-A691-9BDF38185A97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EFC2AC-0D83-6F80-2A4B-0DD8D6F13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C00092-548F-35BB-5478-C7ED51069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7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gentgpt.reworkd.ai/" TargetMode="External"/><Relationship Id="rId2" Type="http://schemas.openxmlformats.org/officeDocument/2006/relationships/hyperlink" Target="https://github.com/Significant-Gravitas/Auto-G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dmode.space/?ref=futuretools.io" TargetMode="External"/><Relationship Id="rId4" Type="http://schemas.openxmlformats.org/officeDocument/2006/relationships/hyperlink" Target="https://github.com/yoheinakajima/babyag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螢幕擷取畫面, 卡通, 圓形, 藝術 的圖片&#10;&#10;自動產生的描述">
            <a:extLst>
              <a:ext uri="{FF2B5EF4-FFF2-40B4-BE49-F238E27FC236}">
                <a16:creationId xmlns:a16="http://schemas.microsoft.com/office/drawing/2014/main" id="{536FD8AB-0D5E-083C-F98C-DB034F335C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" t="4851" r="2586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E3BAC6-B6E9-EB19-ECC7-CB00C281D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946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以大型語言</a:t>
            </a:r>
            <a:b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模型打造的</a:t>
            </a:r>
            <a:b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Agent</a:t>
            </a:r>
            <a:endParaRPr lang="zh-TW" altLang="en-US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F6BF47-15C4-3661-700F-FF6D8E930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945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3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413652"/>
            <a:ext cx="3190105" cy="23430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B040D62-3740-84DE-7A8A-8015D85B6751}"/>
              </a:ext>
            </a:extLst>
          </p:cNvPr>
          <p:cNvSpPr/>
          <p:nvPr/>
        </p:nvSpPr>
        <p:spPr>
          <a:xfrm>
            <a:off x="2826789" y="3726140"/>
            <a:ext cx="3190105" cy="23430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30AB32B-7439-D443-E199-4FFAF91D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1122AD-B9C2-D182-F851-89CCE4B3835A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A92E65D-02E7-C3C2-FB17-A0FC03F77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64" y="32956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FA80E38-053B-AE0B-F845-52D2FCA9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418" y="3748995"/>
            <a:ext cx="1041329" cy="104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 descr="一張含有 符號, 設計 的圖片&#10;&#10;自動產生的描述">
            <a:extLst>
              <a:ext uri="{FF2B5EF4-FFF2-40B4-BE49-F238E27FC236}">
                <a16:creationId xmlns:a16="http://schemas.microsoft.com/office/drawing/2014/main" id="{503E047C-B4E6-F4A8-1EF3-E267FAA4D3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79" y="1512983"/>
            <a:ext cx="999801" cy="999801"/>
          </a:xfrm>
          <a:prstGeom prst="rect">
            <a:avLst/>
          </a:prstGeom>
        </p:spPr>
      </p:pic>
      <p:pic>
        <p:nvPicPr>
          <p:cNvPr id="29" name="圖片 28" descr="一張含有 螢幕擷取畫面, 黃色, 設計 的圖片&#10;&#10;自動產生的描述">
            <a:extLst>
              <a:ext uri="{FF2B5EF4-FFF2-40B4-BE49-F238E27FC236}">
                <a16:creationId xmlns:a16="http://schemas.microsoft.com/office/drawing/2014/main" id="{DDD05584-F992-4D2F-38FD-ABAE182372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89" y="3807629"/>
            <a:ext cx="1241070" cy="124107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32156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A85C2E9B-BDF9-0186-92D9-859CBCAD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36" y="410140"/>
            <a:ext cx="1041329" cy="104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085E03A3-6374-6FC2-BC88-D24FB017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22" y="1397413"/>
            <a:ext cx="1241070" cy="124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68B246F-6A66-A73D-610B-AC979DDE615A}"/>
              </a:ext>
            </a:extLst>
          </p:cNvPr>
          <p:cNvSpPr txBox="1"/>
          <p:nvPr/>
        </p:nvSpPr>
        <p:spPr>
          <a:xfrm>
            <a:off x="10096965" y="5326972"/>
            <a:ext cx="1594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8EF409D-D3B8-9F6C-BB37-6B23BAFA632F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6F3F5556-A766-DFAE-4B06-CA9D2A1F71E3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E946B8AB-E0A2-E5FD-BCF3-CE8BD229105D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9DB52EF-AEBE-0483-FBE3-C0724634ABD3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7E9643A-AECE-4E48-A187-7B4D58C25A18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2BF908-8A4B-8AA2-9E54-8838BF6EAD3B}"/>
              </a:ext>
            </a:extLst>
          </p:cNvPr>
          <p:cNvCxnSpPr>
            <a:cxnSpLocks/>
          </p:cNvCxnSpPr>
          <p:nvPr/>
        </p:nvCxnSpPr>
        <p:spPr>
          <a:xfrm>
            <a:off x="8326692" y="3322304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E3D6960-AA82-B5B3-0BA9-87F23C98FB79}"/>
              </a:ext>
            </a:extLst>
          </p:cNvPr>
          <p:cNvSpPr/>
          <p:nvPr/>
        </p:nvSpPr>
        <p:spPr>
          <a:xfrm>
            <a:off x="8770497" y="5179886"/>
            <a:ext cx="1215716" cy="6827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可修改</a:t>
            </a: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E11D583-AB0A-A887-1447-DAB4A8ACCDBD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DE82208-4D97-6A5D-07A5-49CDBEB13BDA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1ADA84F-20A2-F8D6-1CFD-BF7F8D7C0A1D}"/>
              </a:ext>
            </a:extLst>
          </p:cNvPr>
          <p:cNvSpPr/>
          <p:nvPr/>
        </p:nvSpPr>
        <p:spPr>
          <a:xfrm>
            <a:off x="9305154" y="3337233"/>
            <a:ext cx="1215716" cy="6827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可修改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CDFB456E-1757-235D-2B76-9C29B27A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06" y="464895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>
            <a:extLst>
              <a:ext uri="{FF2B5EF4-FFF2-40B4-BE49-F238E27FC236}">
                <a16:creationId xmlns:a16="http://schemas.microsoft.com/office/drawing/2014/main" id="{88B29EE0-22DA-0DE6-356E-31E15782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65" y="5022308"/>
            <a:ext cx="839755" cy="83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6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0" grpId="0"/>
      <p:bldP spid="11" grpId="0" animBg="1"/>
      <p:bldP spid="13" grpId="0"/>
      <p:bldP spid="15" grpId="0"/>
      <p:bldP spid="30" grpId="0"/>
      <p:bldP spid="34" grpId="0"/>
      <p:bldP spid="38" grpId="0" animBg="1"/>
      <p:bldP spid="42" grpId="0"/>
      <p:bldP spid="43" grpId="0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BDEE7B-A6DC-4DFF-5C29-5458647B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有記憶的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588748-8E29-BCFC-9D07-ED47309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BB24D92-8709-D326-1D7C-A787178A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9" y="1706216"/>
            <a:ext cx="11010122" cy="4786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63803640-0200-7F72-DD2A-B91CF5D8D5A7}"/>
              </a:ext>
            </a:extLst>
          </p:cNvPr>
          <p:cNvSpPr/>
          <p:nvPr/>
        </p:nvSpPr>
        <p:spPr>
          <a:xfrm>
            <a:off x="684244" y="1806964"/>
            <a:ext cx="1107232" cy="2830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A636EA-1551-0ACD-7BD6-0AC3C569FEAC}"/>
              </a:ext>
            </a:extLst>
          </p:cNvPr>
          <p:cNvCxnSpPr/>
          <p:nvPr/>
        </p:nvCxnSpPr>
        <p:spPr>
          <a:xfrm>
            <a:off x="1791476" y="2090057"/>
            <a:ext cx="895740" cy="559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2E31E7C-536C-26AC-E2DD-D7B3498A6309}"/>
              </a:ext>
            </a:extLst>
          </p:cNvPr>
          <p:cNvSpPr txBox="1"/>
          <p:nvPr/>
        </p:nvSpPr>
        <p:spPr>
          <a:xfrm>
            <a:off x="2817845" y="2369976"/>
            <a:ext cx="2463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每次開始新對話一切都重頭來過</a:t>
            </a:r>
          </a:p>
        </p:txBody>
      </p:sp>
    </p:spTree>
    <p:extLst>
      <p:ext uri="{BB962C8B-B14F-4D97-AF65-F5344CB8AC3E}">
        <p14:creationId xmlns:p14="http://schemas.microsoft.com/office/powerpoint/2010/main" val="1003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CDEE2F-B5E3-3D63-7D2D-034CA3E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有記憶的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endParaRPr lang="zh-TW" altLang="en-US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504EE84-B86C-604F-3AA1-BB5BF3E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9676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1F64FE3-2A2E-206A-186E-8B1853C54E49}"/>
              </a:ext>
            </a:extLst>
          </p:cNvPr>
          <p:cNvSpPr txBox="1"/>
          <p:nvPr/>
        </p:nvSpPr>
        <p:spPr>
          <a:xfrm>
            <a:off x="571198" y="5754211"/>
            <a:ext cx="63392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Open AI is working on it?</a:t>
            </a:r>
          </a:p>
          <a:p>
            <a:r>
              <a:rPr lang="en-US" altLang="zh-TW" dirty="0"/>
              <a:t>https://openai.com/blog/memory-and-new-controls-for-chatgpt</a:t>
            </a:r>
            <a:endParaRPr lang="zh-TW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7517262-1627-7431-A8B7-25EBF7CCF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68" y="181665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C092744-0ACB-38A5-6FC7-B580021795A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691968" y="2426251"/>
            <a:ext cx="2230785" cy="925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C8E7AC8-9CF3-3C03-18D4-9650F9EC0FE1}"/>
              </a:ext>
            </a:extLst>
          </p:cNvPr>
          <p:cNvCxnSpPr>
            <a:cxnSpLocks/>
          </p:cNvCxnSpPr>
          <p:nvPr/>
        </p:nvCxnSpPr>
        <p:spPr>
          <a:xfrm flipH="1" flipV="1">
            <a:off x="3489572" y="2504553"/>
            <a:ext cx="2369975" cy="9789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emGPT logo">
            <a:extLst>
              <a:ext uri="{FF2B5EF4-FFF2-40B4-BE49-F238E27FC236}">
                <a16:creationId xmlns:a16="http://schemas.microsoft.com/office/drawing/2014/main" id="{85BFE8B4-067F-FEF9-3A44-115171CC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15" y="5614586"/>
            <a:ext cx="2714439" cy="50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6AE4B1-44A3-2E03-A333-777068C339A2}"/>
              </a:ext>
            </a:extLst>
          </p:cNvPr>
          <p:cNvSpPr txBox="1"/>
          <p:nvPr/>
        </p:nvSpPr>
        <p:spPr>
          <a:xfrm>
            <a:off x="7599784" y="6168584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https://github.com/cpacker/MemGPT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BE207CC-B1C2-1A06-9D1D-F018ACC6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28" y="299455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08611BD-D042-50A1-C72C-E5E8A3C9EC57}"/>
              </a:ext>
            </a:extLst>
          </p:cNvPr>
          <p:cNvCxnSpPr>
            <a:cxnSpLocks/>
          </p:cNvCxnSpPr>
          <p:nvPr/>
        </p:nvCxnSpPr>
        <p:spPr>
          <a:xfrm>
            <a:off x="7585711" y="3443916"/>
            <a:ext cx="17893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CB803D-2A6A-73D0-8594-6B1E4E58C5AD}"/>
              </a:ext>
            </a:extLst>
          </p:cNvPr>
          <p:cNvSpPr txBox="1"/>
          <p:nvPr/>
        </p:nvSpPr>
        <p:spPr>
          <a:xfrm>
            <a:off x="7585711" y="2875655"/>
            <a:ext cx="178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63E9F96-4D89-12C8-23A1-C9B6DAF99E52}"/>
              </a:ext>
            </a:extLst>
          </p:cNvPr>
          <p:cNvSpPr txBox="1"/>
          <p:nvPr/>
        </p:nvSpPr>
        <p:spPr>
          <a:xfrm>
            <a:off x="9375080" y="2017926"/>
            <a:ext cx="1789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正在準備期中考試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7DDF430-C54D-0F72-EA20-E9949C94383F}"/>
              </a:ext>
            </a:extLst>
          </p:cNvPr>
          <p:cNvCxnSpPr>
            <a:cxnSpLocks/>
          </p:cNvCxnSpPr>
          <p:nvPr/>
        </p:nvCxnSpPr>
        <p:spPr>
          <a:xfrm flipH="1">
            <a:off x="7585711" y="3668154"/>
            <a:ext cx="17893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032DDA3-B544-EE19-B1F6-74C4047887F5}"/>
              </a:ext>
            </a:extLst>
          </p:cNvPr>
          <p:cNvSpPr txBox="1"/>
          <p:nvPr/>
        </p:nvSpPr>
        <p:spPr>
          <a:xfrm>
            <a:off x="7599476" y="3775511"/>
            <a:ext cx="178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6E33594B-CD47-B830-1457-C15ED183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68" y="396563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A1F9E26-5FBE-BB53-AA80-3D94CCC450D6}"/>
              </a:ext>
            </a:extLst>
          </p:cNvPr>
          <p:cNvCxnSpPr>
            <a:cxnSpLocks/>
          </p:cNvCxnSpPr>
          <p:nvPr/>
        </p:nvCxnSpPr>
        <p:spPr>
          <a:xfrm>
            <a:off x="2819748" y="3131261"/>
            <a:ext cx="0" cy="7823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783D473-F5E2-B7EF-9E7D-886990158A6C}"/>
              </a:ext>
            </a:extLst>
          </p:cNvPr>
          <p:cNvSpPr txBox="1"/>
          <p:nvPr/>
        </p:nvSpPr>
        <p:spPr>
          <a:xfrm>
            <a:off x="1475315" y="323643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新對話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AD7089A-98C3-65C5-AEC9-73D79936C833}"/>
              </a:ext>
            </a:extLst>
          </p:cNvPr>
          <p:cNvCxnSpPr>
            <a:cxnSpLocks/>
          </p:cNvCxnSpPr>
          <p:nvPr/>
        </p:nvCxnSpPr>
        <p:spPr>
          <a:xfrm flipV="1">
            <a:off x="3691968" y="3655067"/>
            <a:ext cx="2117665" cy="9782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2BDF9F8-3520-FE3E-86DA-6059F014AB21}"/>
              </a:ext>
            </a:extLst>
          </p:cNvPr>
          <p:cNvCxnSpPr>
            <a:cxnSpLocks/>
          </p:cNvCxnSpPr>
          <p:nvPr/>
        </p:nvCxnSpPr>
        <p:spPr>
          <a:xfrm flipH="1">
            <a:off x="3552778" y="3812712"/>
            <a:ext cx="2306769" cy="11022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3" grpId="0"/>
      <p:bldP spid="25" grpId="0"/>
      <p:bldP spid="27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62813-7C8C-A074-D1AF-D2AC90D6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又要講</a:t>
            </a:r>
            <a:r>
              <a:rPr lang="zh-TW" altLang="en-US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芙莉蓮的故事了 </a:t>
            </a:r>
            <a:r>
              <a:rPr lang="en-US" altLang="zh-TW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17D525-149A-94CC-8261-C8671642F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B97385-D84B-DEF0-C609-EC7FCA9D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15" y="1690688"/>
            <a:ext cx="7449590" cy="41820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29BB2B-59B5-E5D9-8FEC-45C273AFE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38" y="2589446"/>
            <a:ext cx="732574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57FC7-0495-91C6-C2BF-41DDBE0A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逃脫用「哥列姆」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72350A-3104-DC07-A83A-9261C378F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B84931-0F1F-F167-429D-5AE3D354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83" y="151259"/>
            <a:ext cx="7325747" cy="40867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8320B0-6CD7-E3FE-41FB-4C14E4AFE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47" y="623369"/>
            <a:ext cx="7325747" cy="40772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E95173-FCDD-64B9-AD86-2CF1B83B7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95" y="1113595"/>
            <a:ext cx="7325747" cy="405821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E7BCB0-7799-1B66-D172-491620551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421" y="1626843"/>
            <a:ext cx="7344800" cy="40867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F3D5C82-E34B-63B2-2546-71742F08A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3845" y="2276251"/>
            <a:ext cx="8569472" cy="435133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143599-9E0B-CA59-4115-F2DB3ED832AB}"/>
              </a:ext>
            </a:extLst>
          </p:cNvPr>
          <p:cNvSpPr txBox="1"/>
          <p:nvPr/>
        </p:nvSpPr>
        <p:spPr>
          <a:xfrm>
            <a:off x="4130361" y="2951946"/>
            <a:ext cx="32721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由大型語言模型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操控的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Agent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88F814A-AFA1-1DBA-3D73-8231C350FFC1}"/>
              </a:ext>
            </a:extLst>
          </p:cNvPr>
          <p:cNvCxnSpPr/>
          <p:nvPr/>
        </p:nvCxnSpPr>
        <p:spPr>
          <a:xfrm>
            <a:off x="7028330" y="3657601"/>
            <a:ext cx="667871" cy="53788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03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8F06F7-A688-CC8C-36A9-2A119B7B4DD7}"/>
              </a:ext>
            </a:extLst>
          </p:cNvPr>
          <p:cNvSpPr txBox="1"/>
          <p:nvPr/>
        </p:nvSpPr>
        <p:spPr>
          <a:xfrm>
            <a:off x="9534700" y="3556841"/>
            <a:ext cx="81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3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2" grpId="0"/>
      <p:bldP spid="5" grpId="0"/>
      <p:bldP spid="8" grpId="0"/>
      <p:bldP spid="17" grpId="0"/>
      <p:bldP spid="19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72CFC-A24A-21B4-F838-EC368E6B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AF8FC1-1EA8-F119-6CB6-2278A766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21C982-453F-86A1-611E-458D1D4E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48" y="279065"/>
            <a:ext cx="10650452" cy="6299870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87BE11F-C022-824D-3F4A-A15B7C5D79B6}"/>
              </a:ext>
            </a:extLst>
          </p:cNvPr>
          <p:cNvCxnSpPr/>
          <p:nvPr/>
        </p:nvCxnSpPr>
        <p:spPr>
          <a:xfrm>
            <a:off x="1524000" y="5396754"/>
            <a:ext cx="21873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1AC93CB-95BA-1BB2-7562-D66BBD48F5F1}"/>
              </a:ext>
            </a:extLst>
          </p:cNvPr>
          <p:cNvCxnSpPr>
            <a:cxnSpLocks/>
          </p:cNvCxnSpPr>
          <p:nvPr/>
        </p:nvCxnSpPr>
        <p:spPr>
          <a:xfrm>
            <a:off x="1524000" y="6176963"/>
            <a:ext cx="8785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1BA3DD2-3E4A-9F1E-9143-DD51B4A58065}"/>
              </a:ext>
            </a:extLst>
          </p:cNvPr>
          <p:cNvCxnSpPr>
            <a:cxnSpLocks/>
          </p:cNvCxnSpPr>
          <p:nvPr/>
        </p:nvCxnSpPr>
        <p:spPr>
          <a:xfrm>
            <a:off x="1385047" y="925607"/>
            <a:ext cx="48185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9F7B270-EDC8-91A2-31AD-2727A6158529}"/>
              </a:ext>
            </a:extLst>
          </p:cNvPr>
          <p:cNvCxnSpPr>
            <a:cxnSpLocks/>
          </p:cNvCxnSpPr>
          <p:nvPr/>
        </p:nvCxnSpPr>
        <p:spPr>
          <a:xfrm>
            <a:off x="1385047" y="1582832"/>
            <a:ext cx="48185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C5F62D0-955D-5CF7-A7CB-5D6AF6F06DD4}"/>
              </a:ext>
            </a:extLst>
          </p:cNvPr>
          <p:cNvCxnSpPr>
            <a:cxnSpLocks/>
          </p:cNvCxnSpPr>
          <p:nvPr/>
        </p:nvCxnSpPr>
        <p:spPr>
          <a:xfrm>
            <a:off x="1385047" y="2278157"/>
            <a:ext cx="48185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B04E996-785E-C9BC-D3B2-3FA5B89D2B17}"/>
              </a:ext>
            </a:extLst>
          </p:cNvPr>
          <p:cNvCxnSpPr>
            <a:cxnSpLocks/>
          </p:cNvCxnSpPr>
          <p:nvPr/>
        </p:nvCxnSpPr>
        <p:spPr>
          <a:xfrm>
            <a:off x="1385047" y="2944907"/>
            <a:ext cx="1577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1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8F06F7-A688-CC8C-36A9-2A119B7B4DD7}"/>
              </a:ext>
            </a:extLst>
          </p:cNvPr>
          <p:cNvSpPr txBox="1"/>
          <p:nvPr/>
        </p:nvSpPr>
        <p:spPr>
          <a:xfrm>
            <a:off x="9534700" y="3556841"/>
            <a:ext cx="81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97D134D-F10E-F7A2-BCB3-648653271543}"/>
              </a:ext>
            </a:extLst>
          </p:cNvPr>
          <p:cNvSpPr/>
          <p:nvPr/>
        </p:nvSpPr>
        <p:spPr>
          <a:xfrm>
            <a:off x="2872488" y="4456165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?????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18F925-E1E0-DE86-4920-358DFB2FA840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58F52-EEAC-B8ED-214D-B41E65BFE688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B4D9BC-200F-CEC6-E236-D3FF2DD71802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C2A693-9CAC-B242-41F7-B2A1B3905830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342DD5-32F1-4E54-771C-EF0562EEE2CA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FC4F1FB-AF22-5FD2-EE25-912F75A9BB8A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0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C0846-3D88-41B6-329F-E9491D48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A05D16-BC98-5A05-4370-EC92560C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1" y="185831"/>
            <a:ext cx="8659980" cy="49599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CD6BA9-AC99-FDC3-A0A7-D4E704A43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37" y="4004375"/>
            <a:ext cx="9171922" cy="2641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D577FBE-3DEE-C99E-75D1-C7AD6D3D64D5}"/>
              </a:ext>
            </a:extLst>
          </p:cNvPr>
          <p:cNvSpPr txBox="1"/>
          <p:nvPr/>
        </p:nvSpPr>
        <p:spPr>
          <a:xfrm rot="5400000">
            <a:off x="1004046" y="59778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637795B-577E-DD22-98C1-D1E5A47E1174}"/>
              </a:ext>
            </a:extLst>
          </p:cNvPr>
          <p:cNvCxnSpPr>
            <a:cxnSpLocks/>
          </p:cNvCxnSpPr>
          <p:nvPr/>
        </p:nvCxnSpPr>
        <p:spPr>
          <a:xfrm>
            <a:off x="1029447" y="2367057"/>
            <a:ext cx="62738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309723A-393C-9254-F896-2FE1E5C7F4E0}"/>
              </a:ext>
            </a:extLst>
          </p:cNvPr>
          <p:cNvCxnSpPr>
            <a:cxnSpLocks/>
          </p:cNvCxnSpPr>
          <p:nvPr/>
        </p:nvCxnSpPr>
        <p:spPr>
          <a:xfrm>
            <a:off x="3155789" y="4377286"/>
            <a:ext cx="353529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ADB7CD-0A2F-3804-A106-AF26A0474FE0}"/>
              </a:ext>
            </a:extLst>
          </p:cNvPr>
          <p:cNvSpPr txBox="1"/>
          <p:nvPr/>
        </p:nvSpPr>
        <p:spPr>
          <a:xfrm>
            <a:off x="7018298" y="4791428"/>
            <a:ext cx="433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如何執行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154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5E739-B213-4A11-793B-AB415E0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A02F1A-BAB2-44D5-7DBB-3C760FC50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38F1FD-321C-6FB6-2B44-97C67561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57" y="353023"/>
            <a:ext cx="6468378" cy="281026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498DDA8-385C-FEC9-FC60-3B7581E7A30B}"/>
              </a:ext>
            </a:extLst>
          </p:cNvPr>
          <p:cNvSpPr txBox="1"/>
          <p:nvPr/>
        </p:nvSpPr>
        <p:spPr>
          <a:xfrm>
            <a:off x="8079887" y="2793958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https://arxiv.org/abs/2402.19299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FFDF57-7256-9B9A-A109-AB577142E5ED}"/>
              </a:ext>
            </a:extLst>
          </p:cNvPr>
          <p:cNvSpPr txBox="1"/>
          <p:nvPr/>
        </p:nvSpPr>
        <p:spPr>
          <a:xfrm>
            <a:off x="7501247" y="6097949"/>
            <a:ext cx="723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https://arxiv.org/abs/2402.03681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27B2E84-9CD5-B598-47F8-CE2EE08EB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57" y="3429000"/>
            <a:ext cx="6092890" cy="33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2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29EF13-BE46-23B9-87B2-30D247F3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今日多數人使用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的方式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816ADF0-0FBC-DA15-23F0-D8A446C58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28579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9AE85FAD-2E51-09CE-018D-1B143885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1" y="293729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4B285644-2AAC-4D25-33C4-061B250A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659" y="40846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C12C09C-2262-8C5C-BDBD-DB578135B157}"/>
              </a:ext>
            </a:extLst>
          </p:cNvPr>
          <p:cNvCxnSpPr/>
          <p:nvPr/>
        </p:nvCxnSpPr>
        <p:spPr>
          <a:xfrm>
            <a:off x="2210586" y="3252984"/>
            <a:ext cx="30604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0ED29BD-3480-80E5-E9F0-C42FFECC1FF6}"/>
              </a:ext>
            </a:extLst>
          </p:cNvPr>
          <p:cNvCxnSpPr>
            <a:cxnSpLocks/>
          </p:cNvCxnSpPr>
          <p:nvPr/>
        </p:nvCxnSpPr>
        <p:spPr>
          <a:xfrm flipH="1">
            <a:off x="2210585" y="3759947"/>
            <a:ext cx="30604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2ABAB12-936E-0EF7-24E8-34F9FE35C2A0}"/>
              </a:ext>
            </a:extLst>
          </p:cNvPr>
          <p:cNvSpPr txBox="1"/>
          <p:nvPr/>
        </p:nvSpPr>
        <p:spPr>
          <a:xfrm>
            <a:off x="3103214" y="2522656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B265346-66EA-A4CF-8896-7097E0E88C4E}"/>
              </a:ext>
            </a:extLst>
          </p:cNvPr>
          <p:cNvSpPr txBox="1"/>
          <p:nvPr/>
        </p:nvSpPr>
        <p:spPr>
          <a:xfrm>
            <a:off x="5281125" y="4156498"/>
            <a:ext cx="16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/>
              <a:t>AI Agent </a:t>
            </a:r>
            <a:endParaRPr lang="zh-TW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1781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8F06F7-A688-CC8C-36A9-2A119B7B4DD7}"/>
              </a:ext>
            </a:extLst>
          </p:cNvPr>
          <p:cNvSpPr txBox="1"/>
          <p:nvPr/>
        </p:nvSpPr>
        <p:spPr>
          <a:xfrm>
            <a:off x="9534700" y="3556841"/>
            <a:ext cx="81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97D134D-F10E-F7A2-BCB3-648653271543}"/>
              </a:ext>
            </a:extLst>
          </p:cNvPr>
          <p:cNvSpPr/>
          <p:nvPr/>
        </p:nvSpPr>
        <p:spPr>
          <a:xfrm>
            <a:off x="2872488" y="4456165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r>
              <a:rPr lang="zh-TW" altLang="en-US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愛黛兒的傷勢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18F925-E1E0-DE86-4920-358DFB2FA840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58F52-EEAC-B8ED-214D-B41E65BFE688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B4D9BC-200F-CEC6-E236-D3FF2DD71802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C2A693-9CAC-B242-41F7-B2A1B3905830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342DD5-32F1-4E54-771C-EF0562EEE2CA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FC4F1FB-AF22-5FD2-EE25-912F75A9BB8A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A3D2640-ABB7-2BE1-C36A-35756A30E451}"/>
              </a:ext>
            </a:extLst>
          </p:cNvPr>
          <p:cNvSpPr txBox="1"/>
          <p:nvPr/>
        </p:nvSpPr>
        <p:spPr>
          <a:xfrm>
            <a:off x="3210089" y="1176454"/>
            <a:ext cx="253448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在評估愛黛兒的傷勢時，你遭遇複製體襲擊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2060C2-7922-8BBE-CC58-37F56E220674}"/>
              </a:ext>
            </a:extLst>
          </p:cNvPr>
          <p:cNvSpPr txBox="1"/>
          <p:nvPr/>
        </p:nvSpPr>
        <p:spPr>
          <a:xfrm>
            <a:off x="8499231" y="3833227"/>
            <a:ext cx="10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反思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796C5474-C07A-F19F-2B61-E09E7FDE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75" y="464547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08691D0-AF5E-775C-78CF-5EA27B48092E}"/>
              </a:ext>
            </a:extLst>
          </p:cNvPr>
          <p:cNvSpPr txBox="1"/>
          <p:nvPr/>
        </p:nvSpPr>
        <p:spPr>
          <a:xfrm>
            <a:off x="10155052" y="5847494"/>
            <a:ext cx="1989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https://arxiv.org/abs/2302.01560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7AD051A-AD29-F84B-03F8-9F0F46FCD6C2}"/>
              </a:ext>
            </a:extLst>
          </p:cNvPr>
          <p:cNvSpPr txBox="1"/>
          <p:nvPr/>
        </p:nvSpPr>
        <p:spPr>
          <a:xfrm>
            <a:off x="10156155" y="5382524"/>
            <a:ext cx="1424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DEPS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187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C39F40-8CE4-0A52-323B-4974B6C3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39449D-2964-A296-1ABC-74CFEF78C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9E6169-E71D-FF22-40F4-EF3EFA4A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87" y="365125"/>
            <a:ext cx="10158625" cy="5751978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548A9AD-F7EC-F7F5-9B65-01C83CD0C3C5}"/>
              </a:ext>
            </a:extLst>
          </p:cNvPr>
          <p:cNvCxnSpPr>
            <a:cxnSpLocks/>
          </p:cNvCxnSpPr>
          <p:nvPr/>
        </p:nvCxnSpPr>
        <p:spPr>
          <a:xfrm>
            <a:off x="1638300" y="2640107"/>
            <a:ext cx="478042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ACB6677-83FD-3E40-F7D3-4BAE6B2211FB}"/>
              </a:ext>
            </a:extLst>
          </p:cNvPr>
          <p:cNvCxnSpPr>
            <a:cxnSpLocks/>
          </p:cNvCxnSpPr>
          <p:nvPr/>
        </p:nvCxnSpPr>
        <p:spPr>
          <a:xfrm>
            <a:off x="1638300" y="3286313"/>
            <a:ext cx="152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D1FDB4A-45DB-6BD9-9FD5-E20415101360}"/>
              </a:ext>
            </a:extLst>
          </p:cNvPr>
          <p:cNvCxnSpPr>
            <a:cxnSpLocks/>
          </p:cNvCxnSpPr>
          <p:nvPr/>
        </p:nvCxnSpPr>
        <p:spPr>
          <a:xfrm>
            <a:off x="1727200" y="5686613"/>
            <a:ext cx="1117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5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97D134D-F10E-F7A2-BCB3-648653271543}"/>
              </a:ext>
            </a:extLst>
          </p:cNvPr>
          <p:cNvSpPr/>
          <p:nvPr/>
        </p:nvSpPr>
        <p:spPr>
          <a:xfrm>
            <a:off x="2872488" y="4456165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r>
              <a:rPr lang="zh-TW" altLang="en-US" dirty="0">
                <a:solidFill>
                  <a:srgbClr val="0D0D0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愛黛兒的傷勢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18F925-E1E0-DE86-4920-358DFB2FA840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58F52-EEAC-B8ED-214D-B41E65BFE688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B4D9BC-200F-CEC6-E236-D3FF2DD71802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C2A693-9CAC-B242-41F7-B2A1B3905830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342DD5-32F1-4E54-771C-EF0562EEE2CA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FC4F1FB-AF22-5FD2-EE25-912F75A9BB8A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A3D2640-ABB7-2BE1-C36A-35756A30E451}"/>
              </a:ext>
            </a:extLst>
          </p:cNvPr>
          <p:cNvSpPr txBox="1"/>
          <p:nvPr/>
        </p:nvSpPr>
        <p:spPr>
          <a:xfrm>
            <a:off x="3210089" y="1176454"/>
            <a:ext cx="253448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在評估愛黛兒的傷勢時，你遭遇複製體襲擊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2060C2-7922-8BBE-CC58-37F56E220674}"/>
              </a:ext>
            </a:extLst>
          </p:cNvPr>
          <p:cNvSpPr txBox="1"/>
          <p:nvPr/>
        </p:nvSpPr>
        <p:spPr>
          <a:xfrm>
            <a:off x="8499231" y="3833227"/>
            <a:ext cx="10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反思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796C5474-C07A-F19F-2B61-E09E7FDE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75" y="464547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08691D0-AF5E-775C-78CF-5EA27B48092E}"/>
              </a:ext>
            </a:extLst>
          </p:cNvPr>
          <p:cNvSpPr txBox="1"/>
          <p:nvPr/>
        </p:nvSpPr>
        <p:spPr>
          <a:xfrm>
            <a:off x="10155052" y="5847494"/>
            <a:ext cx="1989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https://arxiv.org/abs/2302.01560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7AD051A-AD29-F84B-03F8-9F0F46FCD6C2}"/>
              </a:ext>
            </a:extLst>
          </p:cNvPr>
          <p:cNvSpPr txBox="1"/>
          <p:nvPr/>
        </p:nvSpPr>
        <p:spPr>
          <a:xfrm>
            <a:off x="10156155" y="5382524"/>
            <a:ext cx="1424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DEPS</a:t>
            </a:r>
            <a:endParaRPr lang="zh-TW" altLang="en-US" sz="2400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B0BA2B4-C191-F80C-6FDC-B6655F0E10D8}"/>
              </a:ext>
            </a:extLst>
          </p:cNvPr>
          <p:cNvCxnSpPr>
            <a:cxnSpLocks/>
          </p:cNvCxnSpPr>
          <p:nvPr/>
        </p:nvCxnSpPr>
        <p:spPr>
          <a:xfrm>
            <a:off x="8326692" y="3284982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7A8AE784-AFE3-F0E1-EF27-9A227238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53" y="3651577"/>
            <a:ext cx="1001612" cy="10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464B2C14-DB2E-8166-8A2C-8E48FFC3AC29}"/>
              </a:ext>
            </a:extLst>
          </p:cNvPr>
          <p:cNvSpPr txBox="1"/>
          <p:nvPr/>
        </p:nvSpPr>
        <p:spPr>
          <a:xfrm>
            <a:off x="3581851" y="2616648"/>
            <a:ext cx="609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ReAct</a:t>
            </a:r>
            <a:r>
              <a:rPr lang="zh-TW" altLang="en-US" sz="2400" dirty="0"/>
              <a:t> </a:t>
            </a:r>
            <a:r>
              <a:rPr lang="en-US" altLang="zh-TW" sz="2400" dirty="0"/>
              <a:t>= Reason + Act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C25E70-E937-79D2-83EE-1B06A63899F5}"/>
              </a:ext>
            </a:extLst>
          </p:cNvPr>
          <p:cNvSpPr txBox="1"/>
          <p:nvPr/>
        </p:nvSpPr>
        <p:spPr>
          <a:xfrm>
            <a:off x="3554365" y="3787167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https://arxiv.org/abs/2303.11366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4019B4-B621-C44B-2F90-D5E5B49E61C3}"/>
              </a:ext>
            </a:extLst>
          </p:cNvPr>
          <p:cNvSpPr txBox="1"/>
          <p:nvPr/>
        </p:nvSpPr>
        <p:spPr>
          <a:xfrm>
            <a:off x="3591697" y="3012792"/>
            <a:ext cx="3369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https://arxiv.org/abs/2210.03629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24F2450-88ED-200D-7804-8D9CF3108659}"/>
              </a:ext>
            </a:extLst>
          </p:cNvPr>
          <p:cNvSpPr txBox="1"/>
          <p:nvPr/>
        </p:nvSpPr>
        <p:spPr>
          <a:xfrm>
            <a:off x="3578511" y="3363440"/>
            <a:ext cx="609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Reflexion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897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4FC7C-1F62-DA6B-D1C5-A9BFCC5B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A4EC8F-3398-3984-88C7-0BDD9DE6D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D4051E-AD70-A356-360B-BC909DE4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5227"/>
            <a:ext cx="10563910" cy="6157648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89011D1-0995-ADA2-C811-BAB3AC97BC32}"/>
              </a:ext>
            </a:extLst>
          </p:cNvPr>
          <p:cNvCxnSpPr>
            <a:cxnSpLocks/>
          </p:cNvCxnSpPr>
          <p:nvPr/>
        </p:nvCxnSpPr>
        <p:spPr>
          <a:xfrm>
            <a:off x="1559859" y="3263153"/>
            <a:ext cx="26535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3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3E4AECD-0E2B-0B36-0273-FC2830FA383D}"/>
              </a:ext>
            </a:extLst>
          </p:cNvPr>
          <p:cNvCxnSpPr/>
          <p:nvPr/>
        </p:nvCxnSpPr>
        <p:spPr>
          <a:xfrm>
            <a:off x="3489649" y="-167951"/>
            <a:ext cx="0" cy="7240555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96C382D-10EC-0945-D1BD-4A04BEB6A6BE}"/>
              </a:ext>
            </a:extLst>
          </p:cNvPr>
          <p:cNvSpPr/>
          <p:nvPr/>
        </p:nvSpPr>
        <p:spPr>
          <a:xfrm>
            <a:off x="2826789" y="989841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F22D90-AC29-6436-C39E-CB3C61F2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2" y="27224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6AA33F7-1370-B9F2-078E-7C6198F8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12" y="258681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F085DD7-0B41-3256-5841-EC6CD59E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40" y="6243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DF6CAE-53C8-857B-3C22-1072FAA5963D}"/>
              </a:ext>
            </a:extLst>
          </p:cNvPr>
          <p:cNvSpPr txBox="1"/>
          <p:nvPr/>
        </p:nvSpPr>
        <p:spPr>
          <a:xfrm>
            <a:off x="9215908" y="892638"/>
            <a:ext cx="13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6439EB-F84A-D7C3-22E4-FF84A650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0" y="23481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01CF43-542E-6F1D-73ED-A2BBDDF42339}"/>
              </a:ext>
            </a:extLst>
          </p:cNvPr>
          <p:cNvSpPr txBox="1"/>
          <p:nvPr/>
        </p:nvSpPr>
        <p:spPr>
          <a:xfrm>
            <a:off x="10678210" y="2649174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029528-1EAF-7AF9-DF33-B1117599E5BA}"/>
              </a:ext>
            </a:extLst>
          </p:cNvPr>
          <p:cNvSpPr txBox="1"/>
          <p:nvPr/>
        </p:nvSpPr>
        <p:spPr>
          <a:xfrm>
            <a:off x="10613495" y="3107889"/>
            <a:ext cx="105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3224FEC-6C5E-0447-DC50-F45DD6904392}"/>
              </a:ext>
            </a:extLst>
          </p:cNvPr>
          <p:cNvCxnSpPr>
            <a:cxnSpLocks/>
          </p:cNvCxnSpPr>
          <p:nvPr/>
        </p:nvCxnSpPr>
        <p:spPr>
          <a:xfrm flipV="1">
            <a:off x="1393071" y="1475661"/>
            <a:ext cx="0" cy="12094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3B78D05-8998-F120-D975-D2E857CBD990}"/>
              </a:ext>
            </a:extLst>
          </p:cNvPr>
          <p:cNvCxnSpPr>
            <a:cxnSpLocks/>
          </p:cNvCxnSpPr>
          <p:nvPr/>
        </p:nvCxnSpPr>
        <p:spPr>
          <a:xfrm>
            <a:off x="1423861" y="1488790"/>
            <a:ext cx="1329981" cy="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64D1D60-CB28-1ED2-1162-B0BE4B62723C}"/>
              </a:ext>
            </a:extLst>
          </p:cNvPr>
          <p:cNvCxnSpPr>
            <a:cxnSpLocks/>
          </p:cNvCxnSpPr>
          <p:nvPr/>
        </p:nvCxnSpPr>
        <p:spPr>
          <a:xfrm>
            <a:off x="6062767" y="1461962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5FA672-2D21-25E1-4324-76A1552916D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67494" y="1492825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8A46CB1-820B-C64B-7B15-033FF71C6EFF}"/>
              </a:ext>
            </a:extLst>
          </p:cNvPr>
          <p:cNvCxnSpPr>
            <a:cxnSpLocks/>
          </p:cNvCxnSpPr>
          <p:nvPr/>
        </p:nvCxnSpPr>
        <p:spPr>
          <a:xfrm flipH="1">
            <a:off x="8248936" y="3113921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958F7AE-A38D-7913-C64A-66006C7E6D6E}"/>
              </a:ext>
            </a:extLst>
          </p:cNvPr>
          <p:cNvCxnSpPr>
            <a:cxnSpLocks/>
          </p:cNvCxnSpPr>
          <p:nvPr/>
        </p:nvCxnSpPr>
        <p:spPr>
          <a:xfrm flipH="1">
            <a:off x="8166127" y="191861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228349-F9EB-8166-599B-5CC39BB30B0F}"/>
              </a:ext>
            </a:extLst>
          </p:cNvPr>
          <p:cNvSpPr txBox="1"/>
          <p:nvPr/>
        </p:nvSpPr>
        <p:spPr>
          <a:xfrm>
            <a:off x="5408435" y="154605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ABE4D35-9F91-238C-2AB1-B3018D5226AD}"/>
              </a:ext>
            </a:extLst>
          </p:cNvPr>
          <p:cNvSpPr txBox="1"/>
          <p:nvPr/>
        </p:nvSpPr>
        <p:spPr>
          <a:xfrm>
            <a:off x="518476" y="6166457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外界環境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B7272F-B3A4-9409-DA11-DF3197CA8128}"/>
              </a:ext>
            </a:extLst>
          </p:cNvPr>
          <p:cNvSpPr txBox="1"/>
          <p:nvPr/>
        </p:nvSpPr>
        <p:spPr>
          <a:xfrm>
            <a:off x="6184448" y="6130285"/>
            <a:ext cx="167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555DA-BB3F-9784-2F83-1731CC9BCDE3}"/>
              </a:ext>
            </a:extLst>
          </p:cNvPr>
          <p:cNvSpPr txBox="1"/>
          <p:nvPr/>
        </p:nvSpPr>
        <p:spPr>
          <a:xfrm>
            <a:off x="6815130" y="191611"/>
            <a:ext cx="296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你會自律行動，安全的把考生帶出迷宮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D83D7E-010A-8938-AC27-2F955CF7A6D7}"/>
              </a:ext>
            </a:extLst>
          </p:cNvPr>
          <p:cNvSpPr txBox="1"/>
          <p:nvPr/>
        </p:nvSpPr>
        <p:spPr>
          <a:xfrm>
            <a:off x="3157018" y="1174687"/>
            <a:ext cx="252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A80E8A-7B73-738D-DFAD-E83DD98B9A28}"/>
              </a:ext>
            </a:extLst>
          </p:cNvPr>
          <p:cNvSpPr txBox="1"/>
          <p:nvPr/>
        </p:nvSpPr>
        <p:spPr>
          <a:xfrm>
            <a:off x="3693144" y="2036793"/>
            <a:ext cx="252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(Image captioning)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B4CAAF4-30E9-0F98-6AC0-2B576EEB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731" y="4568949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6A62053-4BDD-695C-18AD-8BD8903CE5EE}"/>
              </a:ext>
            </a:extLst>
          </p:cNvPr>
          <p:cNvSpPr txBox="1"/>
          <p:nvPr/>
        </p:nvSpPr>
        <p:spPr>
          <a:xfrm>
            <a:off x="9817455" y="4925465"/>
            <a:ext cx="13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0226E5C-51AC-ABDD-B4EB-C49620F15AF5}"/>
              </a:ext>
            </a:extLst>
          </p:cNvPr>
          <p:cNvCxnSpPr>
            <a:cxnSpLocks/>
          </p:cNvCxnSpPr>
          <p:nvPr/>
        </p:nvCxnSpPr>
        <p:spPr>
          <a:xfrm>
            <a:off x="8248936" y="3912377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97D134D-F10E-F7A2-BCB3-648653271543}"/>
              </a:ext>
            </a:extLst>
          </p:cNvPr>
          <p:cNvSpPr/>
          <p:nvPr/>
        </p:nvSpPr>
        <p:spPr>
          <a:xfrm>
            <a:off x="2872488" y="4456165"/>
            <a:ext cx="3190105" cy="101787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?????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A18F925-E1E0-DE86-4920-358DFB2FA840}"/>
              </a:ext>
            </a:extLst>
          </p:cNvPr>
          <p:cNvCxnSpPr>
            <a:cxnSpLocks/>
          </p:cNvCxnSpPr>
          <p:nvPr/>
        </p:nvCxnSpPr>
        <p:spPr>
          <a:xfrm flipH="1">
            <a:off x="6084597" y="4933810"/>
            <a:ext cx="1504726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58F52-EEAC-B8ED-214D-B41E65BFE688}"/>
              </a:ext>
            </a:extLst>
          </p:cNvPr>
          <p:cNvCxnSpPr>
            <a:cxnSpLocks/>
          </p:cNvCxnSpPr>
          <p:nvPr/>
        </p:nvCxnSpPr>
        <p:spPr>
          <a:xfrm>
            <a:off x="1411732" y="4970088"/>
            <a:ext cx="1342110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B4D9BC-200F-CEC6-E236-D3FF2DD71802}"/>
              </a:ext>
            </a:extLst>
          </p:cNvPr>
          <p:cNvCxnSpPr>
            <a:cxnSpLocks/>
          </p:cNvCxnSpPr>
          <p:nvPr/>
        </p:nvCxnSpPr>
        <p:spPr>
          <a:xfrm flipV="1">
            <a:off x="1414769" y="4016327"/>
            <a:ext cx="0" cy="95376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C2A693-9CAC-B242-41F7-B2A1B3905830}"/>
              </a:ext>
            </a:extLst>
          </p:cNvPr>
          <p:cNvSpPr txBox="1"/>
          <p:nvPr/>
        </p:nvSpPr>
        <p:spPr>
          <a:xfrm>
            <a:off x="5445430" y="4999163"/>
            <a:ext cx="275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342DD5-32F1-4E54-771C-EF0562EEE2CA}"/>
              </a:ext>
            </a:extLst>
          </p:cNvPr>
          <p:cNvCxnSpPr>
            <a:cxnSpLocks/>
          </p:cNvCxnSpPr>
          <p:nvPr/>
        </p:nvCxnSpPr>
        <p:spPr>
          <a:xfrm flipH="1">
            <a:off x="7570662" y="3876099"/>
            <a:ext cx="3484" cy="10939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FC4F1FB-AF22-5FD2-EE25-912F75A9BB8A}"/>
              </a:ext>
            </a:extLst>
          </p:cNvPr>
          <p:cNvCxnSpPr>
            <a:cxnSpLocks/>
          </p:cNvCxnSpPr>
          <p:nvPr/>
        </p:nvCxnSpPr>
        <p:spPr>
          <a:xfrm flipH="1" flipV="1">
            <a:off x="8053452" y="3989559"/>
            <a:ext cx="666208" cy="61611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A3D2640-ABB7-2BE1-C36A-35756A30E451}"/>
              </a:ext>
            </a:extLst>
          </p:cNvPr>
          <p:cNvSpPr txBox="1"/>
          <p:nvPr/>
        </p:nvSpPr>
        <p:spPr>
          <a:xfrm>
            <a:off x="3210089" y="1176454"/>
            <a:ext cx="253448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眼前是遭遇複製體攻擊而重傷的愛黛兒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2060C2-7922-8BBE-CC58-37F56E220674}"/>
              </a:ext>
            </a:extLst>
          </p:cNvPr>
          <p:cNvSpPr txBox="1"/>
          <p:nvPr/>
        </p:nvSpPr>
        <p:spPr>
          <a:xfrm>
            <a:off x="8499231" y="3833227"/>
            <a:ext cx="10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反思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796C5474-C07A-F19F-2B61-E09E7FDE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75" y="464547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08691D0-AF5E-775C-78CF-5EA27B48092E}"/>
              </a:ext>
            </a:extLst>
          </p:cNvPr>
          <p:cNvSpPr txBox="1"/>
          <p:nvPr/>
        </p:nvSpPr>
        <p:spPr>
          <a:xfrm>
            <a:off x="10155052" y="5847494"/>
            <a:ext cx="1989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https://arxiv.org/abs/2302.01560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7AD051A-AD29-F84B-03F8-9F0F46FCD6C2}"/>
              </a:ext>
            </a:extLst>
          </p:cNvPr>
          <p:cNvSpPr txBox="1"/>
          <p:nvPr/>
        </p:nvSpPr>
        <p:spPr>
          <a:xfrm>
            <a:off x="10156155" y="5382524"/>
            <a:ext cx="1424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DEPS</a:t>
            </a:r>
            <a:endParaRPr lang="zh-TW" altLang="en-US" sz="2400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B0BA2B4-C191-F80C-6FDC-B6655F0E10D8}"/>
              </a:ext>
            </a:extLst>
          </p:cNvPr>
          <p:cNvCxnSpPr>
            <a:cxnSpLocks/>
          </p:cNvCxnSpPr>
          <p:nvPr/>
        </p:nvCxnSpPr>
        <p:spPr>
          <a:xfrm>
            <a:off x="8326692" y="3284982"/>
            <a:ext cx="941448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7A8AE784-AFE3-F0E1-EF27-9A227238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53" y="3651577"/>
            <a:ext cx="1001612" cy="100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464B2C14-DB2E-8166-8A2C-8E48FFC3AC29}"/>
              </a:ext>
            </a:extLst>
          </p:cNvPr>
          <p:cNvSpPr txBox="1"/>
          <p:nvPr/>
        </p:nvSpPr>
        <p:spPr>
          <a:xfrm>
            <a:off x="3581851" y="2616648"/>
            <a:ext cx="609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ReAct</a:t>
            </a:r>
            <a:r>
              <a:rPr lang="zh-TW" altLang="en-US" sz="2400" dirty="0"/>
              <a:t> </a:t>
            </a:r>
            <a:r>
              <a:rPr lang="en-US" altLang="zh-TW" sz="2400" dirty="0"/>
              <a:t>= Reason + Act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C25E70-E937-79D2-83EE-1B06A63899F5}"/>
              </a:ext>
            </a:extLst>
          </p:cNvPr>
          <p:cNvSpPr txBox="1"/>
          <p:nvPr/>
        </p:nvSpPr>
        <p:spPr>
          <a:xfrm>
            <a:off x="3554365" y="3787167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https://arxiv.org/abs/2303.11366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4019B4-B621-C44B-2F90-D5E5B49E61C3}"/>
              </a:ext>
            </a:extLst>
          </p:cNvPr>
          <p:cNvSpPr txBox="1"/>
          <p:nvPr/>
        </p:nvSpPr>
        <p:spPr>
          <a:xfrm>
            <a:off x="3591697" y="3012792"/>
            <a:ext cx="3369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https://arxiv.org/abs/2210.03629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24F2450-88ED-200D-7804-8D9CF3108659}"/>
              </a:ext>
            </a:extLst>
          </p:cNvPr>
          <p:cNvSpPr txBox="1"/>
          <p:nvPr/>
        </p:nvSpPr>
        <p:spPr>
          <a:xfrm>
            <a:off x="3578511" y="3363440"/>
            <a:ext cx="609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Reflexion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4B3070-18E7-5559-0294-655C0C1FD0C0}"/>
              </a:ext>
            </a:extLst>
          </p:cNvPr>
          <p:cNvSpPr txBox="1"/>
          <p:nvPr/>
        </p:nvSpPr>
        <p:spPr>
          <a:xfrm>
            <a:off x="3847693" y="5635690"/>
            <a:ext cx="437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經驗會影響所採取的行動</a:t>
            </a:r>
          </a:p>
        </p:txBody>
      </p:sp>
    </p:spTree>
    <p:extLst>
      <p:ext uri="{BB962C8B-B14F-4D97-AF65-F5344CB8AC3E}">
        <p14:creationId xmlns:p14="http://schemas.microsoft.com/office/powerpoint/2010/main" val="242600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8B914-5884-C404-C7A3-C934B55C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FF43F-DFE9-1573-1A09-D22914CE9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80F033-43ED-7EBE-6658-6991B91C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87" y="225537"/>
            <a:ext cx="10207875" cy="54081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82ADB4-3D6D-58D7-DC38-0BBFE044A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523534"/>
            <a:ext cx="10204890" cy="5108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69CA803-F9F3-566B-E5BC-1EFDF658DF5F}"/>
              </a:ext>
            </a:extLst>
          </p:cNvPr>
          <p:cNvCxnSpPr>
            <a:cxnSpLocks/>
          </p:cNvCxnSpPr>
          <p:nvPr/>
        </p:nvCxnSpPr>
        <p:spPr>
          <a:xfrm>
            <a:off x="2689412" y="4392707"/>
            <a:ext cx="20618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FDA41AB-9F14-E6C5-00C7-E4D70957433B}"/>
              </a:ext>
            </a:extLst>
          </p:cNvPr>
          <p:cNvCxnSpPr>
            <a:cxnSpLocks/>
          </p:cNvCxnSpPr>
          <p:nvPr/>
        </p:nvCxnSpPr>
        <p:spPr>
          <a:xfrm>
            <a:off x="2689412" y="5100919"/>
            <a:ext cx="20618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7272FFB-F0AF-F861-BBC5-7822540BF1C7}"/>
              </a:ext>
            </a:extLst>
          </p:cNvPr>
          <p:cNvCxnSpPr>
            <a:cxnSpLocks/>
          </p:cNvCxnSpPr>
          <p:nvPr/>
        </p:nvCxnSpPr>
        <p:spPr>
          <a:xfrm>
            <a:off x="1138518" y="1523534"/>
            <a:ext cx="5289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5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2274D2-C4E5-2942-0531-3A62AC9B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36" y="3314700"/>
            <a:ext cx="10627014" cy="36168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DA773F-4B39-D908-6E8D-F0D7C4F59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22" y="206081"/>
            <a:ext cx="9986868" cy="2876007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604349A-9669-4D19-5EEE-AF99960987C7}"/>
              </a:ext>
            </a:extLst>
          </p:cNvPr>
          <p:cNvCxnSpPr>
            <a:cxnSpLocks/>
          </p:cNvCxnSpPr>
          <p:nvPr/>
        </p:nvCxnSpPr>
        <p:spPr>
          <a:xfrm>
            <a:off x="5686666" y="5832717"/>
            <a:ext cx="58778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EECC7AA-96A9-7A8E-9761-22C4A87476BC}"/>
              </a:ext>
            </a:extLst>
          </p:cNvPr>
          <p:cNvCxnSpPr>
            <a:cxnSpLocks/>
          </p:cNvCxnSpPr>
          <p:nvPr/>
        </p:nvCxnSpPr>
        <p:spPr>
          <a:xfrm>
            <a:off x="2608730" y="6218518"/>
            <a:ext cx="14151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BFD1A4-8F1C-F1D6-A6ED-F4EC6605839A}"/>
              </a:ext>
            </a:extLst>
          </p:cNvPr>
          <p:cNvSpPr txBox="1"/>
          <p:nvPr/>
        </p:nvSpPr>
        <p:spPr>
          <a:xfrm>
            <a:off x="187557" y="1043919"/>
            <a:ext cx="1685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根據沒有任何記憶的計畫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FA052CC-055D-C8CA-2D3A-FBF3E0ED3284}"/>
              </a:ext>
            </a:extLst>
          </p:cNvPr>
          <p:cNvSpPr txBox="1"/>
          <p:nvPr/>
        </p:nvSpPr>
        <p:spPr>
          <a:xfrm>
            <a:off x="187557" y="4442689"/>
            <a:ext cx="1685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根據有記憶的計畫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D9B5D114-8738-59B3-429C-887351C39434}"/>
              </a:ext>
            </a:extLst>
          </p:cNvPr>
          <p:cNvSpPr/>
          <p:nvPr/>
        </p:nvSpPr>
        <p:spPr>
          <a:xfrm>
            <a:off x="1586051" y="115774"/>
            <a:ext cx="555812" cy="3082088"/>
          </a:xfrm>
          <a:prstGeom prst="leftBrace">
            <a:avLst>
              <a:gd name="adj1" fmla="val 5349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99AF5175-FB5E-2D9D-F813-23DFFB79D3EE}"/>
              </a:ext>
            </a:extLst>
          </p:cNvPr>
          <p:cNvSpPr/>
          <p:nvPr/>
        </p:nvSpPr>
        <p:spPr>
          <a:xfrm>
            <a:off x="1621909" y="3332924"/>
            <a:ext cx="555812" cy="3082088"/>
          </a:xfrm>
          <a:prstGeom prst="leftBrace">
            <a:avLst>
              <a:gd name="adj1" fmla="val 5349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68B4E-8A2B-FC2F-EC56-F5B5C417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延伸閱讀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F688F2-D81D-7222-FCA8-116188624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3C2EB8-435B-0FD4-34A2-E0D785FE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34" y="1258738"/>
            <a:ext cx="8731532" cy="530497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6BC5623-ADA5-61F7-D296-01313B0B7E03}"/>
              </a:ext>
            </a:extLst>
          </p:cNvPr>
          <p:cNvSpPr txBox="1"/>
          <p:nvPr/>
        </p:nvSpPr>
        <p:spPr>
          <a:xfrm>
            <a:off x="5381054" y="757346"/>
            <a:ext cx="716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Overview paper: </a:t>
            </a:r>
            <a:r>
              <a:rPr lang="zh-TW" altLang="en-US" sz="2400" dirty="0"/>
              <a:t>https://arxiv.org/abs/2309.07864</a:t>
            </a:r>
          </a:p>
        </p:txBody>
      </p:sp>
    </p:spTree>
    <p:extLst>
      <p:ext uri="{BB962C8B-B14F-4D97-AF65-F5344CB8AC3E}">
        <p14:creationId xmlns:p14="http://schemas.microsoft.com/office/powerpoint/2010/main" val="27926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29EF13-BE46-23B9-87B2-30D247F3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未來人類對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的期待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F028285-97F7-E62E-5603-4E399803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38" y="36420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BEEECFF-0BF8-C7AB-265C-A04A6790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25" y="5345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AE4F00C-09D1-3EE5-D644-58C842AB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38" y="217035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7FA7EE-171F-274E-34D3-6FBDC5EA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86" y="531205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86E4745-628F-F30E-9285-8FAD8B398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901" y="858005"/>
            <a:ext cx="839755" cy="83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6B6C32F-A706-0291-07A6-6B91CA938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28579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8518F81-0E94-9C88-147A-8B77BDFE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1" y="293729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C442248-D78C-546C-F9F9-2B093522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659" y="40846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96DA515-03FA-456A-5DA1-4FBC16DA34F1}"/>
              </a:ext>
            </a:extLst>
          </p:cNvPr>
          <p:cNvCxnSpPr/>
          <p:nvPr/>
        </p:nvCxnSpPr>
        <p:spPr>
          <a:xfrm>
            <a:off x="2210586" y="3252984"/>
            <a:ext cx="30604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71C4DB3-F6A6-6FFC-8058-D10519DA4D23}"/>
              </a:ext>
            </a:extLst>
          </p:cNvPr>
          <p:cNvCxnSpPr>
            <a:cxnSpLocks/>
          </p:cNvCxnSpPr>
          <p:nvPr/>
        </p:nvCxnSpPr>
        <p:spPr>
          <a:xfrm flipH="1">
            <a:off x="2210585" y="3759947"/>
            <a:ext cx="30604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25F64EA-8AAF-C43A-6EDE-FB345A174933}"/>
              </a:ext>
            </a:extLst>
          </p:cNvPr>
          <p:cNvSpPr txBox="1"/>
          <p:nvPr/>
        </p:nvSpPr>
        <p:spPr>
          <a:xfrm>
            <a:off x="3103214" y="2522656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E39428-0A1B-56E4-335A-9CFB858435C9}"/>
              </a:ext>
            </a:extLst>
          </p:cNvPr>
          <p:cNvSpPr txBox="1"/>
          <p:nvPr/>
        </p:nvSpPr>
        <p:spPr>
          <a:xfrm>
            <a:off x="5281125" y="4156498"/>
            <a:ext cx="16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/>
              <a:t>AI Agent </a:t>
            </a:r>
            <a:endParaRPr lang="zh-TW" altLang="en-US" sz="2800" b="1" u="sng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E20E98A-3754-12BE-3630-9FF0A8D00BDE}"/>
              </a:ext>
            </a:extLst>
          </p:cNvPr>
          <p:cNvCxnSpPr>
            <a:cxnSpLocks/>
          </p:cNvCxnSpPr>
          <p:nvPr/>
        </p:nvCxnSpPr>
        <p:spPr>
          <a:xfrm flipV="1">
            <a:off x="6920971" y="1144145"/>
            <a:ext cx="1999094" cy="21157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8D35EDE-681F-85C9-821C-7606E68E1A32}"/>
              </a:ext>
            </a:extLst>
          </p:cNvPr>
          <p:cNvCxnSpPr>
            <a:cxnSpLocks/>
          </p:cNvCxnSpPr>
          <p:nvPr/>
        </p:nvCxnSpPr>
        <p:spPr>
          <a:xfrm flipV="1">
            <a:off x="6978514" y="2857989"/>
            <a:ext cx="1888667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334475E-16F3-639A-B553-4F4D0C19BCD2}"/>
              </a:ext>
            </a:extLst>
          </p:cNvPr>
          <p:cNvCxnSpPr>
            <a:cxnSpLocks/>
          </p:cNvCxnSpPr>
          <p:nvPr/>
        </p:nvCxnSpPr>
        <p:spPr>
          <a:xfrm>
            <a:off x="6983941" y="3605931"/>
            <a:ext cx="1866124" cy="81217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D983810-570A-E7C2-7A51-C7B2C301D41E}"/>
              </a:ext>
            </a:extLst>
          </p:cNvPr>
          <p:cNvCxnSpPr>
            <a:cxnSpLocks/>
          </p:cNvCxnSpPr>
          <p:nvPr/>
        </p:nvCxnSpPr>
        <p:spPr>
          <a:xfrm>
            <a:off x="6920971" y="3759947"/>
            <a:ext cx="1999093" cy="239019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2C1391-D282-2AE4-8575-0F6478B5D86F}"/>
              </a:ext>
            </a:extLst>
          </p:cNvPr>
          <p:cNvSpPr txBox="1"/>
          <p:nvPr/>
        </p:nvSpPr>
        <p:spPr>
          <a:xfrm>
            <a:off x="2425958" y="5397769"/>
            <a:ext cx="306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很長一段時間後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6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C27F1-29AC-E2D4-C270-2DFBD995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Agent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25B535-41EF-5CA8-B9E1-74865272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AutoGPT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https://github.com/Significant-Gravitas/Auto-GPT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AgentGPT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https://agentgpt.reworkd.ai/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BabyAGI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4"/>
              </a:rPr>
              <a:t>https://github.com/yoheinakajima/babyagi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Godmode</a:t>
            </a:r>
            <a:r>
              <a:rPr lang="en-US" altLang="zh-TW" dirty="0"/>
              <a:t>: </a:t>
            </a:r>
            <a:r>
              <a:rPr lang="en-US" altLang="zh-TW" dirty="0">
                <a:hlinkClick r:id="rId5"/>
              </a:rPr>
              <a:t>https://godmode.space/?ref=futuretools.io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0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562C-11BA-2F39-01EC-81CCAC6A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2509E-8B15-D6AA-EE41-FE89E4F2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村民組成的虛擬村莊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B033FB-2EA7-61F7-7703-BF646641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54F451-5670-E354-2834-0ED7507F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86" y="1418044"/>
            <a:ext cx="9823628" cy="5166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F5FA1A-4306-39FA-5454-DACD8AB1578B}"/>
              </a:ext>
            </a:extLst>
          </p:cNvPr>
          <p:cNvSpPr txBox="1"/>
          <p:nvPr/>
        </p:nvSpPr>
        <p:spPr>
          <a:xfrm>
            <a:off x="8624596" y="399564"/>
            <a:ext cx="3567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https://arxiv.org/abs/2304.03442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3401E0-69A4-DC12-4880-6EB6998CB2F3}"/>
              </a:ext>
            </a:extLst>
          </p:cNvPr>
          <p:cNvSpPr txBox="1"/>
          <p:nvPr/>
        </p:nvSpPr>
        <p:spPr>
          <a:xfrm>
            <a:off x="6811347" y="45522"/>
            <a:ext cx="7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https://youtu.be/G44Lkj7XDsA?si=cMbKG3tqPbIgnnBq</a:t>
            </a:r>
          </a:p>
        </p:txBody>
      </p:sp>
    </p:spTree>
    <p:extLst>
      <p:ext uri="{BB962C8B-B14F-4D97-AF65-F5344CB8AC3E}">
        <p14:creationId xmlns:p14="http://schemas.microsoft.com/office/powerpoint/2010/main" val="5234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C5088-FB87-CA9B-80AD-D1558844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會自己玩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Minecraft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A74867-A08F-095F-6F78-A5C33B02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941531-0835-0A53-08C3-289DE1CD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17" y="1690688"/>
            <a:ext cx="8575366" cy="49308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14151BE-9A6F-F168-1F79-5A6526C7A32B}"/>
              </a:ext>
            </a:extLst>
          </p:cNvPr>
          <p:cNvSpPr txBox="1"/>
          <p:nvPr/>
        </p:nvSpPr>
        <p:spPr>
          <a:xfrm>
            <a:off x="7596857" y="1246127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Voyager: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https://arxiv.org/abs/2305.16291</a:t>
            </a:r>
          </a:p>
        </p:txBody>
      </p:sp>
    </p:spTree>
    <p:extLst>
      <p:ext uri="{BB962C8B-B14F-4D97-AF65-F5344CB8AC3E}">
        <p14:creationId xmlns:p14="http://schemas.microsoft.com/office/powerpoint/2010/main" val="189268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06034-AFA5-93EA-C515-05D00868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由語言模型操控的機器人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E07852-3FEF-73A7-5BAA-2A592AB6DA29}"/>
              </a:ext>
            </a:extLst>
          </p:cNvPr>
          <p:cNvSpPr txBox="1"/>
          <p:nvPr/>
        </p:nvSpPr>
        <p:spPr>
          <a:xfrm>
            <a:off x="6718293" y="6308209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https://youtu.be/Sq1QZB5baNw?si=-TEsPeUqTvhlS60E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122CDD-4729-E498-584A-F7633D76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457" y="1680536"/>
            <a:ext cx="7506748" cy="449642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956F53B-00B7-F6DA-F6C4-E0EB05997E50}"/>
              </a:ext>
            </a:extLst>
          </p:cNvPr>
          <p:cNvSpPr txBox="1"/>
          <p:nvPr/>
        </p:nvSpPr>
        <p:spPr>
          <a:xfrm>
            <a:off x="838200" y="2475914"/>
            <a:ext cx="1674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u="sng" dirty="0"/>
              <a:t>Figure 01</a:t>
            </a:r>
            <a:endParaRPr lang="zh-TW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87839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06034-AFA5-93EA-C515-05D00868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由語言模型操控的機器人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35AA9C5-DE55-9910-8C82-E6B09076D036}"/>
              </a:ext>
            </a:extLst>
          </p:cNvPr>
          <p:cNvSpPr txBox="1"/>
          <p:nvPr/>
        </p:nvSpPr>
        <p:spPr>
          <a:xfrm>
            <a:off x="7677441" y="68103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https://innermonologue.github.io/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4DC478-DC7C-5911-1B44-9C61361663A9}"/>
              </a:ext>
            </a:extLst>
          </p:cNvPr>
          <p:cNvSpPr txBox="1"/>
          <p:nvPr/>
        </p:nvSpPr>
        <p:spPr>
          <a:xfrm>
            <a:off x="7677441" y="1050369"/>
            <a:ext cx="6220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https://arxiv.org/abs/2207.05608</a:t>
            </a:r>
          </a:p>
        </p:txBody>
      </p:sp>
      <p:pic>
        <p:nvPicPr>
          <p:cNvPr id="3" name="im_teaser_compressed">
            <a:hlinkClick r:id="" action="ppaction://media"/>
            <a:extLst>
              <a:ext uri="{FF2B5EF4-FFF2-40B4-BE49-F238E27FC236}">
                <a16:creationId xmlns:a16="http://schemas.microsoft.com/office/drawing/2014/main" id="{BB02773E-3E8D-BE1A-2404-B54DA884E3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51692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D370D0B-4B17-D814-4E57-14ABCFEB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21" y="365125"/>
            <a:ext cx="6888190" cy="62596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104BFE-4F7A-8F5D-850F-2E173E30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0624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用大型語言模型開自駕車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A01159B-2D7B-63EE-DD8A-2219519410F6}"/>
              </a:ext>
            </a:extLst>
          </p:cNvPr>
          <p:cNvSpPr txBox="1"/>
          <p:nvPr/>
        </p:nvSpPr>
        <p:spPr>
          <a:xfrm>
            <a:off x="894183" y="1690687"/>
            <a:ext cx="3397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Talk2Drive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https://arxiv.org/abs/2312.09397</a:t>
            </a:r>
          </a:p>
        </p:txBody>
      </p:sp>
    </p:spTree>
    <p:extLst>
      <p:ext uri="{BB962C8B-B14F-4D97-AF65-F5344CB8AC3E}">
        <p14:creationId xmlns:p14="http://schemas.microsoft.com/office/powerpoint/2010/main" val="38087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698</Words>
  <Application>Microsoft Macintosh PowerPoint</Application>
  <PresentationFormat>宽屏</PresentationFormat>
  <Paragraphs>167</Paragraphs>
  <Slides>27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微軟正黑體</vt:lpstr>
      <vt:lpstr>Aptos</vt:lpstr>
      <vt:lpstr>Arial</vt:lpstr>
      <vt:lpstr>Calibri</vt:lpstr>
      <vt:lpstr>Calibri Light</vt:lpstr>
      <vt:lpstr>Lucida Grande</vt:lpstr>
      <vt:lpstr>1_Office 佈景主題</vt:lpstr>
      <vt:lpstr>以大型語言 模型打造的 AI Agent</vt:lpstr>
      <vt:lpstr>今日多數人使用 AI 的方式</vt:lpstr>
      <vt:lpstr>未來人類對 AI 的期待</vt:lpstr>
      <vt:lpstr>AI Agent </vt:lpstr>
      <vt:lpstr>由 AI 村民組成的虛擬村莊</vt:lpstr>
      <vt:lpstr>會自己玩 Minecraft 的 AI</vt:lpstr>
      <vt:lpstr>由語言模型操控的機器人</vt:lpstr>
      <vt:lpstr>由語言模型操控的機器人</vt:lpstr>
      <vt:lpstr>用大型語言模型開自駕車</vt:lpstr>
      <vt:lpstr>PowerPoint 演示文稿</vt:lpstr>
      <vt:lpstr>有記憶的 ChatGPT </vt:lpstr>
      <vt:lpstr>有記憶的 ChatGPT </vt:lpstr>
      <vt:lpstr>又要講芙莉蓮的故事了 ……</vt:lpstr>
      <vt:lpstr>逃脫用「哥列姆」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延伸閱讀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代理人</dc:title>
  <dc:creator>Hung-yi Lee</dc:creator>
  <cp:lastModifiedBy>Microsoft Office User</cp:lastModifiedBy>
  <cp:revision>66</cp:revision>
  <dcterms:created xsi:type="dcterms:W3CDTF">2024-03-14T16:18:25Z</dcterms:created>
  <dcterms:modified xsi:type="dcterms:W3CDTF">2025-01-25T09:52:02Z</dcterms:modified>
</cp:coreProperties>
</file>